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8" r:id="rId5"/>
    <p:sldId id="269" r:id="rId6"/>
    <p:sldId id="267" r:id="rId7"/>
    <p:sldId id="260" r:id="rId8"/>
    <p:sldId id="264" r:id="rId9"/>
    <p:sldId id="258" r:id="rId10"/>
    <p:sldId id="266" r:id="rId11"/>
    <p:sldId id="263" r:id="rId12"/>
    <p:sldId id="259" r:id="rId13"/>
    <p:sldId id="262" r:id="rId14"/>
    <p:sldId id="265" r:id="rId15"/>
    <p:sldId id="273" r:id="rId16"/>
    <p:sldId id="271" r:id="rId17"/>
    <p:sldId id="275" r:id="rId18"/>
    <p:sldId id="277" r:id="rId19"/>
    <p:sldId id="274" r:id="rId20"/>
    <p:sldId id="278" r:id="rId21"/>
    <p:sldId id="279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2DD82-C2C2-4837-B132-211559EB85DC}" v="609" dt="2021-11-25T18:09:00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1" autoAdjust="0"/>
    <p:restoredTop sz="94660"/>
  </p:normalViewPr>
  <p:slideViewPr>
    <p:cSldViewPr snapToGrid="0">
      <p:cViewPr>
        <p:scale>
          <a:sx n="97" d="100"/>
          <a:sy n="97" d="100"/>
        </p:scale>
        <p:origin x="-10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ownloads\dashboard-novo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Lenovo\Downloads\dashboard-nov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>
                <a:latin typeface="Arial" pitchFamily="34" charset="0"/>
                <a:cs typeface="Arial" pitchFamily="34" charset="0"/>
              </a:defRPr>
            </a:pPr>
            <a:r>
              <a:rPr lang="en-US" sz="16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en-US" sz="16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3 EPISODIOS MAIS LONGOS</a:t>
            </a:r>
            <a:endParaRPr lang="en-US" sz="16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20736861411459251"/>
          <c:y val="1.5778997841141618E-2"/>
        </c:manualLayout>
      </c:layout>
      <c:overlay val="0"/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'Episodios mais longos'!$B$1</c:f>
              <c:strCache>
                <c:ptCount val="1"/>
                <c:pt idx="0">
                  <c:v>MAIOR_DURACAO</c:v>
                </c:pt>
              </c:strCache>
            </c:strRef>
          </c:tx>
          <c:spPr>
            <a:gradFill flip="none" rotWithShape="1">
              <a:gsLst>
                <a:gs pos="0">
                  <a:srgbClr val="6C0000">
                    <a:shade val="30000"/>
                    <a:satMod val="115000"/>
                  </a:srgbClr>
                </a:gs>
                <a:gs pos="50000">
                  <a:srgbClr val="6C0000">
                    <a:shade val="67500"/>
                    <a:satMod val="115000"/>
                  </a:srgbClr>
                </a:gs>
                <a:gs pos="100000">
                  <a:srgbClr val="6C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effectLst>
              <a:glow rad="101600">
                <a:schemeClr val="tx1">
                  <a:lumMod val="75000"/>
                  <a:lumOff val="25000"/>
                  <a:alpha val="60000"/>
                </a:schemeClr>
              </a:glow>
            </a:effectLst>
          </c:spPr>
          <c:cat>
            <c:strRef>
              <c:f>'Episodios mais longos'!$A$2:$A$4</c:f>
              <c:strCache>
                <c:ptCount val="3"/>
                <c:pt idx="0">
                  <c:v>The Long Night</c:v>
                </c:pt>
                <c:pt idx="1">
                  <c:v>The Dragon and the Wolf</c:v>
                </c:pt>
                <c:pt idx="2">
                  <c:v>The Iron Throne</c:v>
                </c:pt>
              </c:strCache>
            </c:strRef>
          </c:cat>
          <c:val>
            <c:numRef>
              <c:f>'Episodios mais longos'!$B$2:$B$4</c:f>
              <c:numCache>
                <c:formatCode>General</c:formatCode>
                <c:ptCount val="3"/>
                <c:pt idx="0">
                  <c:v>82</c:v>
                </c:pt>
                <c:pt idx="1">
                  <c:v>80</c:v>
                </c:pt>
                <c:pt idx="2">
                  <c:v>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A34-4350-B6A3-1661D5B181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2710144"/>
        <c:axId val="173768704"/>
      </c:areaChart>
      <c:catAx>
        <c:axId val="1727101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73768704"/>
        <c:crosses val="autoZero"/>
        <c:auto val="1"/>
        <c:lblAlgn val="ctr"/>
        <c:lblOffset val="100"/>
        <c:noMultiLvlLbl val="0"/>
      </c:catAx>
      <c:valAx>
        <c:axId val="1737687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72710144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>
                <a:latin typeface="Arial" pitchFamily="34" charset="0"/>
                <a:cs typeface="Arial" pitchFamily="34" charset="0"/>
              </a:defRPr>
            </a:pPr>
            <a:r>
              <a:rPr lang="en-US" sz="16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en-US" sz="16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3 EPISODIOS MAIS LONGOS</a:t>
            </a:r>
            <a:endParaRPr lang="en-US" sz="16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c:rich>
      </c:tx>
      <c:layout>
        <c:manualLayout>
          <c:xMode val="edge"/>
          <c:yMode val="edge"/>
          <c:x val="0.20736861411459251"/>
          <c:y val="1.5778997841141618E-2"/>
        </c:manualLayout>
      </c:layout>
      <c:overlay val="0"/>
    </c:title>
    <c:autoTitleDeleted val="0"/>
    <c:plotArea>
      <c:layout/>
      <c:areaChart>
        <c:grouping val="stack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173788160"/>
        <c:axId val="173814528"/>
      </c:areaChart>
      <c:catAx>
        <c:axId val="1737881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73814528"/>
        <c:crosses val="autoZero"/>
        <c:auto val="1"/>
        <c:lblAlgn val="ctr"/>
        <c:lblOffset val="100"/>
        <c:noMultiLvlLbl val="0"/>
      </c:catAx>
      <c:valAx>
        <c:axId val="173814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pPr>
            <a:endParaRPr lang="pt-BR"/>
          </a:p>
        </c:txPr>
        <c:crossAx val="173788160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  <c:showDLblsOverMax val="0"/>
  </c:chart>
  <c:spPr>
    <a:noFill/>
    <a:ln>
      <a:noFill/>
    </a:ln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FE7570F-ED60-42E5-9C7C-8B32C3920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64AED1FC-D106-435C-B00E-1446A76C5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288527B-3160-498C-816C-3CE60551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BF32AF1-69F7-494B-BB34-FCD5D2C8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50D5208-2EC6-46E0-ADC0-336C28BF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9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DB8A33-42A4-43BB-926F-0A53FA41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0A13ED6-7512-49A4-9EE4-A04D0254F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2D1F796-2802-4525-B78E-41677950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3C0A7E5-DF95-47F6-981D-9865C2CB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79E3C2C-D8A8-4277-9C1C-9C6C8182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4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E467DF57-D79D-4FCB-9A65-07CA233C0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F111CCCD-CF24-41FE-97DC-6AB743789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71D140E-8847-4AD3-88DD-47B8301B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8C8A9F2-0593-46DF-A51E-8D3C40F0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532D2A5-BD38-4417-9ABB-3F34020C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2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EF42B71-D3F8-4EBC-A148-33DF6DAC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5C3FCE2-B158-464D-868F-9ED36719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5881324-48E2-4261-A1B5-7A05B059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D0EEACE-0C96-4FD3-8C2C-DC3257E9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2F97771-ACAB-41CD-A689-E200720D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4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FF51D0E-77FE-45DF-9BEF-4FF9D3DC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E076E90-8E95-4CB8-BBD3-FA58AEF13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F5C9DA2-8E97-49BA-87CF-8ADB0116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E5446360-A5A3-45A2-B327-0FC1EC1F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C2B49E8-9E3B-479E-BB63-B7581B64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9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E623C1-700E-4190-8D8C-04B36B30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3298040-4F57-4FA9-B992-684FBE73A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642E5E33-C615-4ABE-93DE-856C2682C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7FD198E-6BD9-41EF-B554-D87ED232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B5FA5F5-67C6-4A8E-8579-3696F79B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A28935E-E439-467D-AC21-51C24AD2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11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F75522-D3F9-4B63-A938-E3975C29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7BAC2C40-172D-4D6F-8E4C-DA83D3CBB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325B3F44-0EA3-4458-96D2-BE0C01716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C89DDDC-B123-45D1-AE61-AC88CCEA5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B21DFAEE-914F-46A5-9B62-BF20B01A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99476F66-708A-4B23-93D0-868572D2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1F8B9711-DF9C-43D4-A516-E7891447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9C1E345F-7842-47B7-975D-49E1CE6C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39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E3AA12A-9268-472B-A8D4-1C2DA001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204C1622-BF52-4A79-9206-E4225A83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8A3D570-85AE-412D-A675-F345D97A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DA86CC00-804A-4DDD-BA48-806B14BE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71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BFC5E6FA-1D6B-4C8D-A5E6-09D849C4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F9EC4292-6600-4886-A553-316292DB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35E09D5-2D7E-422B-B657-E702D344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7DE8D3-E413-4ECA-8F5B-9E0DAFD2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BFAE816-81E8-4133-A5F1-4C45E05F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C70EC8A-3101-42CE-B6F3-50EF478D6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BF574ED-B761-4C45-BCFE-84F3F2A6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9FE85143-70B0-43E1-8682-576B8F87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C421925C-D02A-47D3-B635-80B94168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9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A40EBD-76BE-4A15-8B1B-ACECE12F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635CEDD6-D80D-4AC7-9C64-553DC5901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2D83CEE9-CF4D-4094-B15A-A093DDEC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15E8F45-09A7-487F-A469-AF5AC7B9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FCFCA1C-BA3D-49BB-8170-F636E5D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75DC8450-C682-4573-A8CB-052588EE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27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C6D4F310-C42D-4921-99DF-57E78895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B5C341B-37C5-47E6-B283-B06A7CE9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3F24471-EC23-452A-AD62-C9CA74786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C71E3-77E4-4BD2-A00E-850172D918A7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E6DC8BB-2360-4711-A7CA-1C6B0273A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7ED22D0-5067-4ABF-A69C-F9EC23F0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-1461535615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xmlns="" id="{01FE906B-5C85-423E-AEB5-71FC2638E158}"/>
              </a:ext>
            </a:extLst>
          </p:cNvPr>
          <p:cNvSpPr txBox="1"/>
          <p:nvPr userDrawn="1"/>
        </p:nvSpPr>
        <p:spPr>
          <a:xfrm>
            <a:off x="0" y="6629836"/>
            <a:ext cx="208715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8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Neon@Público</a:t>
            </a:r>
          </a:p>
        </p:txBody>
      </p:sp>
    </p:spTree>
    <p:extLst>
      <p:ext uri="{BB962C8B-B14F-4D97-AF65-F5344CB8AC3E}">
        <p14:creationId xmlns:p14="http://schemas.microsoft.com/office/powerpoint/2010/main" val="251042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8BD6195F-1279-48F7-A08A-5C1D0B8CADF3}"/>
              </a:ext>
            </a:extLst>
          </p:cNvPr>
          <p:cNvGrpSpPr/>
          <p:nvPr/>
        </p:nvGrpSpPr>
        <p:grpSpPr>
          <a:xfrm>
            <a:off x="986724" y="748391"/>
            <a:ext cx="10138475" cy="1969945"/>
            <a:chOff x="4070119" y="5096766"/>
            <a:chExt cx="7493232" cy="145596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xmlns="" id="{D4AF0EE8-8CD9-4EE8-B1A4-553A57CB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61" b="25283"/>
            <a:stretch/>
          </p:blipFill>
          <p:spPr>
            <a:xfrm>
              <a:off x="4070119" y="5096766"/>
              <a:ext cx="7493232" cy="977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CaixaDeTexto 140">
              <a:extLst>
                <a:ext uri="{FF2B5EF4-FFF2-40B4-BE49-F238E27FC236}">
                  <a16:creationId xmlns:a16="http://schemas.microsoft.com/office/drawing/2014/main" xmlns="" id="{963DF73A-FD09-45B7-A30B-5CD1F78BC046}"/>
                </a:ext>
              </a:extLst>
            </p:cNvPr>
            <p:cNvSpPr txBox="1"/>
            <p:nvPr/>
          </p:nvSpPr>
          <p:spPr>
            <a:xfrm>
              <a:off x="4863987" y="5981230"/>
              <a:ext cx="5905495" cy="571500"/>
            </a:xfrm>
            <a:prstGeom prst="rect">
              <a:avLst/>
            </a:prstGeom>
            <a:noFill/>
            <a:ln w="1587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91440" tIns="45720" rIns="91440" bIns="45720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3200" dirty="0">
                  <a:solidFill>
                    <a:schemeClr val="bg2">
                      <a:lumMod val="75000"/>
                    </a:schemeClr>
                  </a:solidFill>
                  <a:latin typeface="Adobe Song Std L" pitchFamily="18" charset="-128"/>
                  <a:ea typeface="Adobe Song Std L" pitchFamily="18" charset="-128"/>
                  <a:cs typeface="Arial" panose="020B0604020202020204" pitchFamily="34" charset="0"/>
                </a:rPr>
                <a:t>UMA DASHBOARD DE GELO E FOGO</a:t>
              </a:r>
              <a:endParaRPr lang="pt-BR" sz="3200" dirty="0">
                <a:solidFill>
                  <a:schemeClr val="bg2">
                    <a:lumMod val="75000"/>
                  </a:schemeClr>
                </a:solidFill>
                <a:latin typeface="Adobe Song Std L" pitchFamily="18" charset="-128"/>
                <a:ea typeface="Adobe Song Std L" pitchFamily="18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xmlns="" id="{AD4E7971-E9CB-4AE9-A863-2096631FAC38}"/>
              </a:ext>
            </a:extLst>
          </p:cNvPr>
          <p:cNvGrpSpPr/>
          <p:nvPr/>
        </p:nvGrpSpPr>
        <p:grpSpPr>
          <a:xfrm>
            <a:off x="1979840" y="3731923"/>
            <a:ext cx="8232320" cy="2476496"/>
            <a:chOff x="0" y="0"/>
            <a:chExt cx="8232320" cy="247649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xmlns="" id="{17A3734E-0BA7-46AC-BD3A-EC8B4DAA00AD}"/>
                </a:ext>
              </a:extLst>
            </p:cNvPr>
            <p:cNvGrpSpPr/>
            <p:nvPr/>
          </p:nvGrpSpPr>
          <p:grpSpPr>
            <a:xfrm>
              <a:off x="243372" y="625926"/>
              <a:ext cx="1539163" cy="1850570"/>
              <a:chOff x="243372" y="625926"/>
              <a:chExt cx="1539163" cy="1850570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xmlns="" id="{BC8147A0-4782-4AFE-88A6-137231C91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372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CaixaDeTexto 141">
                <a:extLst>
                  <a:ext uri="{FF2B5EF4-FFF2-40B4-BE49-F238E27FC236}">
                    <a16:creationId xmlns:a16="http://schemas.microsoft.com/office/drawing/2014/main" xmlns="" id="{D8F29663-9329-4B5A-B894-AE2B380C95A2}"/>
                  </a:ext>
                </a:extLst>
              </p:cNvPr>
              <p:cNvSpPr txBox="1"/>
              <p:nvPr/>
            </p:nvSpPr>
            <p:spPr>
              <a:xfrm>
                <a:off x="272142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Honer</a:t>
                </a:r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D0282B87-62B3-416F-85AE-DF65FF9BD611}"/>
                </a:ext>
              </a:extLst>
            </p:cNvPr>
            <p:cNvGrpSpPr/>
            <p:nvPr/>
          </p:nvGrpSpPr>
          <p:grpSpPr>
            <a:xfrm>
              <a:off x="2257230" y="625926"/>
              <a:ext cx="1539163" cy="1850570"/>
              <a:chOff x="2257230" y="625926"/>
              <a:chExt cx="1539163" cy="1850570"/>
            </a:xfrm>
          </p:grpSpPr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xmlns="" id="{1F7CB74D-BB8B-447E-955F-E820A70F3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57230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CaixaDeTexto 145">
                <a:extLst>
                  <a:ext uri="{FF2B5EF4-FFF2-40B4-BE49-F238E27FC236}">
                    <a16:creationId xmlns:a16="http://schemas.microsoft.com/office/drawing/2014/main" xmlns="" id="{E27226B2-A6C1-46A0-A40D-CD8438321584}"/>
                  </a:ext>
                </a:extLst>
              </p:cNvPr>
              <p:cNvSpPr txBox="1"/>
              <p:nvPr/>
            </p:nvSpPr>
            <p:spPr>
              <a:xfrm>
                <a:off x="2286000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Isa</a:t>
                </a: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xmlns="" id="{189CB0A4-1D1C-4809-86F8-92FD90784A21}"/>
                </a:ext>
              </a:extLst>
            </p:cNvPr>
            <p:cNvGrpSpPr/>
            <p:nvPr/>
          </p:nvGrpSpPr>
          <p:grpSpPr>
            <a:xfrm>
              <a:off x="4230265" y="625926"/>
              <a:ext cx="1539163" cy="1850570"/>
              <a:chOff x="4230265" y="625926"/>
              <a:chExt cx="1539163" cy="1850570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xmlns="" id="{E318F58A-5F0A-45DE-8417-2CC1F673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265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1" name="CaixaDeTexto 152">
                <a:extLst>
                  <a:ext uri="{FF2B5EF4-FFF2-40B4-BE49-F238E27FC236}">
                    <a16:creationId xmlns:a16="http://schemas.microsoft.com/office/drawing/2014/main" xmlns="" id="{A1952DF1-E1B7-4759-B431-A4432D9DA28C}"/>
                  </a:ext>
                </a:extLst>
              </p:cNvPr>
              <p:cNvSpPr txBox="1"/>
              <p:nvPr/>
            </p:nvSpPr>
            <p:spPr>
              <a:xfrm>
                <a:off x="4259035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Anna</a:t>
                </a: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xmlns="" id="{F28ED350-2945-415C-B0CF-9E7F8E34528C}"/>
                </a:ext>
              </a:extLst>
            </p:cNvPr>
            <p:cNvGrpSpPr/>
            <p:nvPr/>
          </p:nvGrpSpPr>
          <p:grpSpPr>
            <a:xfrm>
              <a:off x="6121658" y="625926"/>
              <a:ext cx="1539163" cy="1850570"/>
              <a:chOff x="6121658" y="625926"/>
              <a:chExt cx="1539163" cy="1850570"/>
            </a:xfrm>
          </p:grpSpPr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xmlns="" id="{E2F43B46-9E80-4722-947E-2F6BD27C5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1658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CaixaDeTexto 159">
                <a:extLst>
                  <a:ext uri="{FF2B5EF4-FFF2-40B4-BE49-F238E27FC236}">
                    <a16:creationId xmlns:a16="http://schemas.microsoft.com/office/drawing/2014/main" xmlns="" id="{C4B11563-CB37-41E0-8C6A-31C2B7D6BC4D}"/>
                  </a:ext>
                </a:extLst>
              </p:cNvPr>
              <p:cNvSpPr txBox="1"/>
              <p:nvPr/>
            </p:nvSpPr>
            <p:spPr>
              <a:xfrm>
                <a:off x="6150428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Amanda</a:t>
                </a:r>
              </a:p>
            </p:txBody>
          </p:sp>
        </p:grpSp>
        <p:sp>
          <p:nvSpPr>
            <p:cNvPr id="17" name="CaixaDeTexto 164">
              <a:extLst>
                <a:ext uri="{FF2B5EF4-FFF2-40B4-BE49-F238E27FC236}">
                  <a16:creationId xmlns:a16="http://schemas.microsoft.com/office/drawing/2014/main" xmlns="" id="{36689A5C-3011-49F5-8490-0BDF3C745697}"/>
                </a:ext>
              </a:extLst>
            </p:cNvPr>
            <p:cNvSpPr txBox="1"/>
            <p:nvPr/>
          </p:nvSpPr>
          <p:spPr>
            <a:xfrm>
              <a:off x="0" y="0"/>
              <a:ext cx="8232320" cy="571500"/>
            </a:xfrm>
            <a:prstGeom prst="rect">
              <a:avLst/>
            </a:prstGeom>
            <a:noFill/>
            <a:ln w="952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3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Integrantes Casa Resilia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1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xmlns="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12254BCF-A860-41E2-935D-41802AD6D6A0}"/>
              </a:ext>
            </a:extLst>
          </p:cNvPr>
          <p:cNvGraphicFramePr>
            <a:graphicFrameLocks noGrp="1"/>
          </p:cNvGraphicFramePr>
          <p:nvPr/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xmlns="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xmlns="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xmlns="" id="{25460366-0516-462F-A5BC-FACB6EB0ECA9}"/>
              </a:ext>
            </a:extLst>
          </p:cNvPr>
          <p:cNvGraphicFramePr>
            <a:graphicFrameLocks noGrp="1"/>
          </p:cNvGraphicFramePr>
          <p:nvPr/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xmlns="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xmlns="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1344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xmlns="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12254BCF-A860-41E2-935D-41802AD6D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27515"/>
              </p:ext>
            </p:extLst>
          </p:nvPr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xmlns="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xmlns="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xmlns="" id="{25460366-0516-462F-A5BC-FACB6EB0E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80014"/>
              </p:ext>
            </p:extLst>
          </p:nvPr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xmlns="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xmlns="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1344478"/>
                  </a:ext>
                </a:extLst>
              </a:tr>
            </a:tbl>
          </a:graphicData>
        </a:graphic>
      </p:graphicFrame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A2E5C4C5-DEC4-4897-B8FE-9F77AE5225B1}"/>
              </a:ext>
            </a:extLst>
          </p:cNvPr>
          <p:cNvSpPr/>
          <p:nvPr/>
        </p:nvSpPr>
        <p:spPr>
          <a:xfrm>
            <a:off x="1162051" y="1653144"/>
            <a:ext cx="4059055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5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1FA9912D-7E0D-4D83-B5CB-BAB09948E00B}"/>
              </a:ext>
            </a:extLst>
          </p:cNvPr>
          <p:cNvSpPr txBox="1"/>
          <p:nvPr/>
        </p:nvSpPr>
        <p:spPr>
          <a:xfrm>
            <a:off x="1702234" y="2016092"/>
            <a:ext cx="9011193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"TEMPORADAS MELHOR AVALIADAS"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/>
              </a:rPr>
              <a:t>ROUND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`EPISODES`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`SEASON`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OUTFILE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 'C:/</a:t>
            </a:r>
            <a:r>
              <a:rPr lang="pt-BR" sz="1600" b="0" dirty="0" err="1">
                <a:solidFill>
                  <a:schemeClr val="accent2"/>
                </a:solidFill>
                <a:effectLst/>
                <a:latin typeface="Consolas"/>
              </a:rPr>
              <a:t>ProgramData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/MySQL/MySQL Server 8.0/Uploads/TEMPORADA_MEDIA.csv'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","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'"'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'\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5275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xmlns="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38945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xmlns="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xmlns="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xmlns="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xmlns="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xmlns="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xmlns="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1391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61667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xmlns="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xmlns="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xmlns="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xmlns="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xmlns="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xmlns="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1391096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4AC7D323-1312-4EFB-916A-AFA707FD61A4}"/>
              </a:ext>
            </a:extLst>
          </p:cNvPr>
          <p:cNvSpPr/>
          <p:nvPr/>
        </p:nvSpPr>
        <p:spPr>
          <a:xfrm>
            <a:off x="1162051" y="959292"/>
            <a:ext cx="9439274" cy="4584258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xmlns="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1FA9912D-7E0D-4D83-B5CB-BAB09948E00B}"/>
              </a:ext>
            </a:extLst>
          </p:cNvPr>
          <p:cNvSpPr txBox="1"/>
          <p:nvPr/>
        </p:nvSpPr>
        <p:spPr>
          <a:xfrm>
            <a:off x="1702234" y="2016092"/>
            <a:ext cx="9022738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Personagens mais importantes de todas as temporadas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`PERSONAGENS`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`ACTOR_ESS`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OUTFILE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'C:/</a:t>
            </a:r>
            <a:r>
              <a:rPr lang="pt-BR" sz="1600" b="0" dirty="0" err="1">
                <a:solidFill>
                  <a:schemeClr val="accent2"/>
                </a:solidFill>
                <a:effectLst/>
                <a:latin typeface="Consolas"/>
              </a:rPr>
              <a:t>ProgramData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/MySQL/MySQL Server 8.0/Uploads/PERSONAGENS_MAIS_IMPORTANTES.csv'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","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'"'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300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xmlns="" id="{D0D807AA-13F5-4F83-8941-01AB9A4A6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980243"/>
              </p:ext>
            </p:extLst>
          </p:nvPr>
        </p:nvGraphicFramePr>
        <p:xfrm>
          <a:off x="4465040" y="1445469"/>
          <a:ext cx="3138423" cy="1523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38423">
                  <a:extLst>
                    <a:ext uri="{9D8B030D-6E8A-4147-A177-3AD203B41FA5}">
                      <a16:colId xmlns:a16="http://schemas.microsoft.com/office/drawing/2014/main" xmlns="" val="2346646824"/>
                    </a:ext>
                  </a:extLst>
                </a:gridCol>
              </a:tblGrid>
              <a:tr h="258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PERSONAGENS MAIS IMPORTANTES</a:t>
                      </a:r>
                      <a:endParaRPr lang="pt-BR" sz="16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8572819"/>
                  </a:ext>
                </a:extLst>
              </a:tr>
              <a:tr h="258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</a:t>
                      </a:r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Targaryen</a:t>
                      </a:r>
                      <a:endParaRPr lang="pt-BR" sz="14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6078295"/>
                  </a:ext>
                </a:extLst>
              </a:tr>
              <a:tr h="245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</a:t>
                      </a:r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Snow</a:t>
                      </a:r>
                      <a:endParaRPr lang="pt-BR" sz="14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2625653"/>
                  </a:ext>
                </a:extLst>
              </a:tr>
              <a:tr h="258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</a:t>
                      </a:r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4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8423227"/>
                  </a:ext>
                </a:extLst>
              </a:tr>
              <a:tr h="2580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4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4485593"/>
                  </a:ext>
                </a:extLst>
              </a:tr>
              <a:tr h="2457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Eddard</a:t>
                      </a:r>
                      <a:r>
                        <a:rPr lang="pt-BR" sz="14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'Ned' Stark</a:t>
                      </a:r>
                      <a:endParaRPr lang="pt-BR" sz="14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0049518"/>
                  </a:ext>
                </a:extLst>
              </a:tr>
            </a:tbl>
          </a:graphicData>
        </a:graphic>
      </p:graphicFrame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xmlns="" id="{3902DEC2-A915-45D0-82E0-65B316312D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43" y="3343192"/>
            <a:ext cx="8257389" cy="26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8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066801" y="2632191"/>
            <a:ext cx="7370244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-- Filtro para o gráfico "TOP 3 EPISÓDIOS MAIS LONGOS" </a:t>
            </a:r>
            <a:r>
              <a:rPr lang="pt-BR" dirty="0">
                <a:latin typeface="Consolas" panose="020B0609020204030204" pitchFamily="49" charset="0"/>
              </a:rPr>
              <a:t/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/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SELECT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`TITLE`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,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MAX(DURATION)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AS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MAIOR_DURACAO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latin typeface="Consolas" panose="020B0609020204030204" pitchFamily="49" charset="0"/>
              </a:rPr>
              <a:t/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FROM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`EPISODES`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GROUP BY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`TITLE` </a:t>
            </a:r>
            <a:r>
              <a:rPr lang="pt-BR" dirty="0">
                <a:latin typeface="Consolas" panose="020B0609020204030204" pitchFamily="49" charset="0"/>
              </a:rPr>
              <a:t/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ORDER BY 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MAIOR_DURACAO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DESC LIMIT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3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;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106793"/>
              </p:ext>
            </p:extLst>
          </p:nvPr>
        </p:nvGraphicFramePr>
        <p:xfrm>
          <a:off x="4549878" y="4916129"/>
          <a:ext cx="3841384" cy="1340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8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51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TITULO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MAIOR_DURACAO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1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4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The </a:t>
                      </a:r>
                      <a:r>
                        <a:rPr lang="pt-BR" sz="1400" b="0" i="0" u="none" strike="noStrike" noProof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Long</a:t>
                      </a:r>
                      <a:r>
                        <a:rPr lang="pt-BR" sz="14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 Night </a:t>
                      </a:r>
                      <a:endParaRPr lang="pt-BR" sz="1400" dirty="0"/>
                    </a:p>
                  </a:txBody>
                  <a:tcPr marL="9524" marR="9524" marT="9524" marB="0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</a:p>
                  </a:txBody>
                  <a:tcPr marL="9524" marR="9524" marT="9524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49191765"/>
                  </a:ext>
                </a:extLst>
              </a:tr>
              <a:tr h="3351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Dragon and the Wolf 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518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The Iron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Throne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003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686813"/>
              </p:ext>
            </p:extLst>
          </p:nvPr>
        </p:nvGraphicFramePr>
        <p:xfrm>
          <a:off x="2637233" y="1338027"/>
          <a:ext cx="7984333" cy="485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326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0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412648"/>
              </p:ext>
            </p:extLst>
          </p:nvPr>
        </p:nvGraphicFramePr>
        <p:xfrm>
          <a:off x="2637233" y="1308530"/>
          <a:ext cx="7984333" cy="4859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770900"/>
              </p:ext>
            </p:extLst>
          </p:nvPr>
        </p:nvGraphicFramePr>
        <p:xfrm>
          <a:off x="4880031" y="4460771"/>
          <a:ext cx="2537649" cy="13049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75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00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62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DIRECTOR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TOTAL</a:t>
                      </a:r>
                      <a:endParaRPr lang="pt-BR" sz="1600" dirty="0"/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62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David Nutter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62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Alan Taylor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2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Mark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Mylod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1505872" y="2396217"/>
            <a:ext cx="9233570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  <a:latin typeface="Consolas"/>
              </a:rPr>
              <a:t>-- Filtro para o gráfico "TOP 3 DIRETORES COM MAIS EPISÓDIOS DIRIGIDOS”</a:t>
            </a:r>
            <a:r>
              <a:rPr lang="pt-BR" dirty="0">
                <a:latin typeface="Consolas" panose="020B0609020204030204" pitchFamily="49" charset="0"/>
              </a:rPr>
              <a:t/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/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SELECT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`DIRECTOR`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,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COUNT(*) AS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TOTAL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latin typeface="Consolas" panose="020B0609020204030204" pitchFamily="49" charset="0"/>
              </a:rPr>
              <a:t/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FROM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`EPISODES`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GROUP BY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`DIRECTOR`</a:t>
            </a:r>
            <a:r>
              <a:rPr lang="pt-BR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/>
              </a:rPr>
              <a:t> </a:t>
            </a:r>
            <a:r>
              <a:rPr lang="pt-BR" dirty="0">
                <a:latin typeface="Consolas" panose="020B0609020204030204" pitchFamily="49" charset="0"/>
              </a:rPr>
              <a:t/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ORDER BY 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TOTAL</a:t>
            </a:r>
            <a:r>
              <a:rPr lang="pt-BR" dirty="0">
                <a:latin typeface="Consolas"/>
              </a:rPr>
              <a:t> 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Consolas"/>
              </a:rPr>
              <a:t>DESC LIMIT </a:t>
            </a:r>
            <a:r>
              <a:rPr lang="pt-BR" dirty="0">
                <a:solidFill>
                  <a:schemeClr val="accent2"/>
                </a:solidFill>
                <a:latin typeface="Consolas"/>
              </a:rPr>
              <a:t>3</a:t>
            </a:r>
            <a:r>
              <a:rPr lang="pt-BR" dirty="0">
                <a:solidFill>
                  <a:schemeClr val="bg1"/>
                </a:solidFill>
                <a:latin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01708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7" name="CaixaDeTexto 140">
            <a:extLst>
              <a:ext uri="{FF2B5EF4-FFF2-40B4-BE49-F238E27FC236}">
                <a16:creationId xmlns:a16="http://schemas.microsoft.com/office/drawing/2014/main" xmlns="" id="{29969305-E26D-43C8-8D06-F839B3B191E4}"/>
              </a:ext>
            </a:extLst>
          </p:cNvPr>
          <p:cNvSpPr txBox="1"/>
          <p:nvPr/>
        </p:nvSpPr>
        <p:spPr>
          <a:xfrm>
            <a:off x="2303662" y="852269"/>
            <a:ext cx="7204131" cy="479897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DAS TABELAS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xmlns="" id="{311A3A54-190D-4D87-AECA-EE32025ED267}"/>
              </a:ext>
            </a:extLst>
          </p:cNvPr>
          <p:cNvSpPr txBox="1"/>
          <p:nvPr/>
        </p:nvSpPr>
        <p:spPr>
          <a:xfrm>
            <a:off x="3779358" y="1458060"/>
            <a:ext cx="3388293" cy="517064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500" b="0" dirty="0" smtClean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`EPISODES`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`SEASON`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`EPISODE`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`TITLE`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50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`RELEASE_DATE`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>
                <a:solidFill>
                  <a:srgbClr val="569CD6"/>
                </a:solidFill>
                <a:effectLst/>
                <a:latin typeface="Consolas"/>
              </a:rPr>
              <a:t>date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`RATING`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float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`VOTES`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6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`SUMMARY`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240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`WRITTER1`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20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`WRITTER2`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15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`STAR1`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`STAR2`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`STAR3`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`USERS_REVIEWS`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`CRITICS_REVIEWS`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`US_VIEWERS`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float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`DURATION`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500" b="0" dirty="0">
                <a:solidFill>
                  <a:schemeClr val="accent2"/>
                </a:solidFill>
                <a:effectLst/>
                <a:latin typeface="Consolas"/>
              </a:rPr>
              <a:t>`DIRECTOR`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5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500" b="0" dirty="0">
                <a:solidFill>
                  <a:srgbClr val="B5CEA8"/>
                </a:solidFill>
                <a:effectLst/>
                <a:latin typeface="Consolas"/>
              </a:rPr>
              <a:t>20</a:t>
            </a:r>
            <a:r>
              <a:rPr lang="pt-BR" sz="15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55638" y="2233465"/>
            <a:ext cx="38776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dirty="0">
                <a:solidFill>
                  <a:srgbClr val="569CD6"/>
                </a:solidFill>
                <a:latin typeface="Consolas"/>
              </a:rPr>
              <a:t>CREATE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>
                <a:solidFill>
                  <a:srgbClr val="569CD6"/>
                </a:solidFill>
                <a:latin typeface="Consolas"/>
              </a:rPr>
              <a:t>TABLE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>
                <a:solidFill>
                  <a:schemeClr val="accent2"/>
                </a:solidFill>
                <a:latin typeface="Consolas"/>
              </a:rPr>
              <a:t>`HOUSES`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(</a:t>
            </a:r>
          </a:p>
          <a:p>
            <a:r>
              <a:rPr lang="pt-BR" sz="15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pt-BR" sz="1500" dirty="0">
                <a:solidFill>
                  <a:schemeClr val="accent2"/>
                </a:solidFill>
                <a:latin typeface="Consolas"/>
              </a:rPr>
              <a:t>`HOUSENAME`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 err="1">
                <a:solidFill>
                  <a:srgbClr val="569CD6"/>
                </a:solidFill>
                <a:latin typeface="Consolas"/>
              </a:rPr>
              <a:t>varchar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pt-BR" sz="1500" dirty="0">
                <a:solidFill>
                  <a:srgbClr val="B5CEA8"/>
                </a:solidFill>
                <a:latin typeface="Consolas"/>
              </a:rPr>
              <a:t>35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),</a:t>
            </a:r>
          </a:p>
          <a:p>
            <a:r>
              <a:rPr lang="pt-BR" sz="15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pt-BR" sz="1500" dirty="0">
                <a:solidFill>
                  <a:schemeClr val="accent2"/>
                </a:solidFill>
                <a:latin typeface="Consolas"/>
              </a:rPr>
              <a:t>`REGION`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 err="1">
                <a:solidFill>
                  <a:srgbClr val="569CD6"/>
                </a:solidFill>
                <a:latin typeface="Consolas"/>
              </a:rPr>
              <a:t>varchar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pt-BR" sz="1500" dirty="0">
                <a:solidFill>
                  <a:srgbClr val="B5CEA8"/>
                </a:solidFill>
                <a:latin typeface="Consolas"/>
              </a:rPr>
              <a:t>30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pt-BR" sz="15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t-BR" sz="1500" dirty="0">
                <a:latin typeface="Consolas" panose="020B0609020204030204" pitchFamily="49" charset="0"/>
              </a:rPr>
              <a:t/>
            </a:r>
            <a:br>
              <a:rPr lang="pt-BR" sz="1500" dirty="0">
                <a:latin typeface="Consolas" panose="020B0609020204030204" pitchFamily="49" charset="0"/>
              </a:rPr>
            </a:br>
            <a:r>
              <a:rPr lang="pt-BR" sz="1500" dirty="0">
                <a:solidFill>
                  <a:srgbClr val="569CD6"/>
                </a:solidFill>
                <a:latin typeface="Consolas"/>
              </a:rPr>
              <a:t>CREATE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>
                <a:solidFill>
                  <a:srgbClr val="569CD6"/>
                </a:solidFill>
                <a:latin typeface="Consolas"/>
              </a:rPr>
              <a:t>TABLE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>
                <a:solidFill>
                  <a:schemeClr val="accent2"/>
                </a:solidFill>
                <a:latin typeface="Consolas"/>
              </a:rPr>
              <a:t>`CHARACTERS`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(</a:t>
            </a:r>
          </a:p>
          <a:p>
            <a:r>
              <a:rPr lang="pt-BR" sz="15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pt-BR" sz="1500" dirty="0">
                <a:solidFill>
                  <a:schemeClr val="accent2"/>
                </a:solidFill>
                <a:latin typeface="Consolas"/>
              </a:rPr>
              <a:t>`CHARACTER`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 err="1">
                <a:solidFill>
                  <a:srgbClr val="569CD6"/>
                </a:solidFill>
                <a:latin typeface="Consolas"/>
              </a:rPr>
              <a:t>varchar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pt-BR" sz="1500" dirty="0">
                <a:solidFill>
                  <a:srgbClr val="B5CEA8"/>
                </a:solidFill>
                <a:latin typeface="Consolas"/>
              </a:rPr>
              <a:t>35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),</a:t>
            </a:r>
          </a:p>
          <a:p>
            <a:r>
              <a:rPr lang="pt-BR" sz="15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pt-BR" sz="1500" dirty="0">
                <a:solidFill>
                  <a:schemeClr val="accent2"/>
                </a:solidFill>
                <a:latin typeface="Consolas"/>
              </a:rPr>
              <a:t>`ACTOR_ESS`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 err="1">
                <a:solidFill>
                  <a:srgbClr val="569CD6"/>
                </a:solidFill>
                <a:latin typeface="Consolas"/>
              </a:rPr>
              <a:t>varchar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pt-BR" sz="1500" dirty="0">
                <a:solidFill>
                  <a:srgbClr val="B5CEA8"/>
                </a:solidFill>
                <a:latin typeface="Consolas"/>
              </a:rPr>
              <a:t>30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),</a:t>
            </a:r>
          </a:p>
          <a:p>
            <a:r>
              <a:rPr lang="pt-BR" sz="15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pt-BR" sz="1500" dirty="0">
                <a:solidFill>
                  <a:schemeClr val="accent2"/>
                </a:solidFill>
                <a:latin typeface="Consolas"/>
              </a:rPr>
              <a:t>`EPISODES_APPEARED`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 err="1">
                <a:solidFill>
                  <a:srgbClr val="569CD6"/>
                </a:solidFill>
                <a:latin typeface="Consolas"/>
              </a:rPr>
              <a:t>varchar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pt-BR" sz="1500" dirty="0">
                <a:solidFill>
                  <a:srgbClr val="B5CEA8"/>
                </a:solidFill>
                <a:latin typeface="Consolas"/>
              </a:rPr>
              <a:t>2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),</a:t>
            </a:r>
          </a:p>
          <a:p>
            <a:r>
              <a:rPr lang="pt-BR" sz="15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pt-BR" sz="1500" dirty="0">
                <a:solidFill>
                  <a:schemeClr val="accent2"/>
                </a:solidFill>
                <a:latin typeface="Consolas"/>
              </a:rPr>
              <a:t>`FIRST_APPEARANCE`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>
                <a:solidFill>
                  <a:srgbClr val="569CD6"/>
                </a:solidFill>
                <a:latin typeface="Consolas"/>
              </a:rPr>
              <a:t>char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pt-BR" sz="1500" dirty="0">
                <a:solidFill>
                  <a:srgbClr val="B5CEA8"/>
                </a:solidFill>
                <a:latin typeface="Consolas"/>
              </a:rPr>
              <a:t>4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),</a:t>
            </a:r>
          </a:p>
          <a:p>
            <a:r>
              <a:rPr lang="pt-BR" sz="1500" dirty="0">
                <a:solidFill>
                  <a:srgbClr val="D4D4D4"/>
                </a:solidFill>
                <a:latin typeface="Consolas"/>
              </a:rPr>
              <a:t>  </a:t>
            </a:r>
            <a:r>
              <a:rPr lang="pt-BR" sz="1500" dirty="0">
                <a:solidFill>
                  <a:schemeClr val="accent2"/>
                </a:solidFill>
                <a:latin typeface="Consolas"/>
              </a:rPr>
              <a:t>`LAST_APPEARANCE`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500" dirty="0">
                <a:solidFill>
                  <a:srgbClr val="569CD6"/>
                </a:solidFill>
                <a:latin typeface="Consolas"/>
              </a:rPr>
              <a:t>char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(</a:t>
            </a:r>
            <a:r>
              <a:rPr lang="pt-BR" sz="1500" dirty="0">
                <a:solidFill>
                  <a:srgbClr val="B5CEA8"/>
                </a:solidFill>
                <a:latin typeface="Consolas"/>
              </a:rPr>
              <a:t>4</a:t>
            </a:r>
            <a:r>
              <a:rPr lang="pt-BR" sz="1500" dirty="0">
                <a:solidFill>
                  <a:srgbClr val="D4D4D4"/>
                </a:solidFill>
                <a:latin typeface="Consolas"/>
              </a:rPr>
              <a:t>)</a:t>
            </a:r>
          </a:p>
          <a:p>
            <a:r>
              <a:rPr lang="pt-BR" sz="15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pt-BR" sz="15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C:\Users\Lenovo\Downloads\tabelas_nova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303" y="1458060"/>
            <a:ext cx="4574356" cy="46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1026" name="Picture 2" descr="C:\Users\Lenovo\Downloads\top_3_diretor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44" y="1261550"/>
            <a:ext cx="6478588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13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764372" y="1827357"/>
            <a:ext cx="2132314" cy="1446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pt-BR" sz="8800" dirty="0" smtClean="0">
                <a:solidFill>
                  <a:schemeClr val="bg1">
                    <a:lumMod val="65000"/>
                  </a:schemeClr>
                </a:solidFill>
                <a:latin typeface="Adobe Song Std L" pitchFamily="18" charset="-128"/>
                <a:ea typeface="Adobe Song Std L" pitchFamily="18" charset="-128"/>
                <a:cs typeface="Arial" panose="020B0604020202020204" pitchFamily="34" charset="0"/>
              </a:rPr>
              <a:t>FIM</a:t>
            </a:r>
            <a:endParaRPr lang="pt-BR" sz="8800" dirty="0">
              <a:solidFill>
                <a:schemeClr val="bg1">
                  <a:lumMod val="65000"/>
                </a:schemeClr>
              </a:solidFill>
              <a:latin typeface="Adobe Song Std L" pitchFamily="18" charset="-128"/>
              <a:ea typeface="Adobe Song Std L" pitchFamily="18" charset="-128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780656" y="6262837"/>
            <a:ext cx="6099747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t-BR" dirty="0" err="1" smtClean="0">
                <a:solidFill>
                  <a:schemeClr val="bg1">
                    <a:lumMod val="65000"/>
                  </a:schemeClr>
                </a:solidFill>
                <a:latin typeface="Adobe Song Std L" pitchFamily="18" charset="-128"/>
                <a:ea typeface="Adobe Song Std L" pitchFamily="18" charset="-128"/>
              </a:rPr>
              <a:t>Honer</a:t>
            </a:r>
            <a:r>
              <a:rPr lang="pt-BR" dirty="0" smtClean="0">
                <a:solidFill>
                  <a:schemeClr val="bg1">
                    <a:lumMod val="65000"/>
                  </a:schemeClr>
                </a:solidFill>
                <a:latin typeface="Adobe Song Std L" pitchFamily="18" charset="-128"/>
                <a:ea typeface="Adobe Song Std L" pitchFamily="18" charset="-128"/>
              </a:rPr>
              <a:t> Liberal | Amanda Santiago | Anna Carolina | Isabel Lacerda</a:t>
            </a:r>
            <a:endParaRPr lang="pt-BR" dirty="0">
              <a:solidFill>
                <a:schemeClr val="bg1">
                  <a:lumMod val="65000"/>
                </a:schemeClr>
              </a:solidFill>
              <a:latin typeface="Adobe Song Std L" pitchFamily="18" charset="-128"/>
              <a:ea typeface="Adobe Song Std L" pitchFamily="18" charset="-128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3688438" y="3559041"/>
            <a:ext cx="43284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0" dirty="0" smtClean="0">
                <a:solidFill>
                  <a:schemeClr val="bg1">
                    <a:lumMod val="65000"/>
                  </a:schemeClr>
                </a:solidFill>
                <a:latin typeface="Adobe Song Std L" pitchFamily="18" charset="-128"/>
                <a:ea typeface="Adobe Song Std L" pitchFamily="18" charset="-128"/>
              </a:rPr>
              <a:t>OBRIGADA!</a:t>
            </a:r>
            <a:endParaRPr lang="pt-BR" sz="6000" dirty="0">
              <a:solidFill>
                <a:schemeClr val="bg1">
                  <a:lumMod val="65000"/>
                </a:schemeClr>
              </a:solidFill>
              <a:latin typeface="Adobe Song Std L" pitchFamily="18" charset="-128"/>
              <a:ea typeface="Adobe Song Std L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184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xmlns="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GAME_OF_THRONES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GAME_OF_THRONES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GAME_OF_THRONES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  <a:ea typeface="+mn-lt"/>
                <a:cs typeface="+mn-lt"/>
              </a:rPr>
              <a:t>Tabelas </a:t>
            </a:r>
            <a:r>
              <a:rPr lang="pt-BR" sz="1600" dirty="0">
                <a:solidFill>
                  <a:srgbClr val="6A9955"/>
                </a:solidFill>
                <a:latin typeface="Consolas"/>
                <a:ea typeface="+mn-lt"/>
                <a:cs typeface="+mn-lt"/>
              </a:rPr>
              <a:t>importadas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  <a:ea typeface="+mn-lt"/>
                <a:cs typeface="+mn-lt"/>
              </a:rPr>
              <a:t> do </a:t>
            </a:r>
            <a:r>
              <a:rPr lang="pt-BR" sz="1600" dirty="0">
                <a:solidFill>
                  <a:srgbClr val="6A9955"/>
                </a:solidFill>
                <a:latin typeface="Consolas"/>
                <a:ea typeface="+mn-lt"/>
                <a:cs typeface="+mn-lt"/>
              </a:rPr>
              <a:t>dbdiagrama.io</a:t>
            </a: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HOUSES (</a:t>
            </a:r>
            <a:endParaRPr lang="pt-BR" dirty="0"/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HOUSENAME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REGION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 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ACTOR_ESS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EPISODES_APPEARED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FIRST_APPEARANCE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LAST_APPEARANCE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xmlns="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xmlns="" id="{408B49A8-CE79-4475-8714-D29F12A124FF}"/>
              </a:ext>
            </a:extLst>
          </p:cNvPr>
          <p:cNvSpPr/>
          <p:nvPr/>
        </p:nvSpPr>
        <p:spPr>
          <a:xfrm>
            <a:off x="6360327" y="250866"/>
            <a:ext cx="5736423" cy="648616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4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xmlns="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das Tabelas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xmlns="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EPISODES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SEASON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EPISODE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TITLE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RATING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VOTES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SUMMARY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WRITTER1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WRITTER2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STAR1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STAR2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STAR3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USERS_REVIEWS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CRITICS_REVIEWS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US_VIEWERS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DURATION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 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DIRECTOR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</a:t>
            </a:r>
            <a:r>
              <a:rPr lang="pt-BR" sz="1600" dirty="0">
                <a:solidFill>
                  <a:srgbClr val="6A9955"/>
                </a:solidFill>
                <a:latin typeface="Consolas"/>
              </a:rPr>
              <a:t>Tabelas povoadas 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/>
              </a:rPr>
              <a:t>of</a:t>
            </a:r>
            <a:endParaRPr lang="pt-BR" sz="1600">
              <a:solidFill>
                <a:srgbClr val="6A9955"/>
              </a:solidFill>
              <a:latin typeface="Consolas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B47FA6D-10AE-4440-B36D-50080B7F8C8A}"/>
              </a:ext>
            </a:extLst>
          </p:cNvPr>
          <p:cNvSpPr/>
          <p:nvPr/>
        </p:nvSpPr>
        <p:spPr>
          <a:xfrm>
            <a:off x="1165580" y="1092220"/>
            <a:ext cx="5292370" cy="5644812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5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xmlns="" id="{C9E221BB-0338-4F03-83C0-D62D6812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048"/>
          <a:stretch/>
        </p:blipFill>
        <p:spPr>
          <a:xfrm>
            <a:off x="2190001" y="4155710"/>
            <a:ext cx="7888198" cy="235477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xmlns="" id="{432F3508-E643-4010-A690-16BB009FBFE9}"/>
              </a:ext>
            </a:extLst>
          </p:cNvPr>
          <p:cNvSpPr txBox="1"/>
          <p:nvPr/>
        </p:nvSpPr>
        <p:spPr>
          <a:xfrm>
            <a:off x="2735561" y="1019059"/>
            <a:ext cx="6950863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Teste das tabelas povoadas corretamente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CHARACTERS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EPISODES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HOUSES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;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</a:t>
            </a:r>
            <a:r>
              <a:rPr lang="pt-BR" sz="1600" dirty="0">
                <a:solidFill>
                  <a:srgbClr val="6A9955"/>
                </a:solidFill>
                <a:latin typeface="Consolas"/>
              </a:rPr>
              <a:t>Criação de 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PK em `CHARACTERS`</a:t>
            </a:r>
            <a:r>
              <a:rPr lang="pt-BR" sz="1600" dirty="0">
                <a:solidFill>
                  <a:srgbClr val="6A9955"/>
                </a:solidFill>
                <a:latin typeface="Consolas"/>
              </a:rPr>
              <a:t> e 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FK</a:t>
            </a:r>
            <a:r>
              <a:rPr lang="pt-BR" sz="1600" dirty="0">
                <a:solidFill>
                  <a:srgbClr val="6A9955"/>
                </a:solidFill>
                <a:latin typeface="Consolas"/>
              </a:rPr>
              <a:t> em 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`EPISODES`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CHARACTERS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PRIMARY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(ACTOR_ESS);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CONSTRAINT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 err="1">
                <a:solidFill>
                  <a:srgbClr val="D4D4D4"/>
                </a:solidFill>
                <a:effectLst/>
                <a:latin typeface="Consolas"/>
              </a:rPr>
              <a:t>fk_ACTOR_ESS_ID</a:t>
            </a:r>
            <a:endParaRPr lang="pt-BR" sz="1600" dirty="0">
              <a:solidFill>
                <a:srgbClr val="D4D4D4"/>
              </a:solidFill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FOREIGN 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REFERENCES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`ACTOR_ESS`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189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xmlns="" id="{432F3508-E643-4010-A690-16BB009FBFE9}"/>
              </a:ext>
            </a:extLst>
          </p:cNvPr>
          <p:cNvSpPr txBox="1"/>
          <p:nvPr/>
        </p:nvSpPr>
        <p:spPr>
          <a:xfrm>
            <a:off x="2214562" y="2269024"/>
            <a:ext cx="8410575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Filtro para gráfico "QUANTIDADE DE CASAS POR REGIÃO"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  <a:r>
              <a:rPr lang="pt-BR" sz="1600" dirty="0">
                <a:solidFill>
                  <a:srgbClr val="D4D4D4"/>
                </a:solidFill>
                <a:latin typeface="Consolas"/>
              </a:rPr>
              <a:t>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/>
              </a:rPr>
              <a:t>COUNT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(*)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TOTAL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`HOUSES`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OUTFILE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'C:/</a:t>
            </a:r>
            <a:r>
              <a:rPr lang="pt-BR" sz="1600" b="0" dirty="0" err="1">
                <a:solidFill>
                  <a:schemeClr val="accent2"/>
                </a:solidFill>
                <a:effectLst/>
                <a:latin typeface="Consolas"/>
              </a:rPr>
              <a:t>ProgramData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/MySQL/MySQL Server 8.0/Uploads/REGIONS.csv'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","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'"'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  <a:endParaRPr lang="pt-BR" sz="16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563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xmlns="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34940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xmlns="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xmlns="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xmlns="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xmlns="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063968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xmlns="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xmlns="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xmlns="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3AB3C980-7F23-437F-AC08-4C68D6F7697E}"/>
              </a:ext>
            </a:extLst>
          </p:cNvPr>
          <p:cNvSpPr/>
          <p:nvPr/>
        </p:nvSpPr>
        <p:spPr>
          <a:xfrm>
            <a:off x="1162051" y="1653144"/>
            <a:ext cx="2876549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1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xmlns="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xmlns="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C269241E-76A5-43DE-87FC-708443EC3FDC}"/>
              </a:ext>
            </a:extLst>
          </p:cNvPr>
          <p:cNvSpPr txBox="1"/>
          <p:nvPr/>
        </p:nvSpPr>
        <p:spPr>
          <a:xfrm>
            <a:off x="849721" y="1662271"/>
            <a:ext cx="1051559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/>
              </a:rPr>
              <a:t>-- Filtro para gráfico "PERSONAGENS VIVOS POR MAIS TEMPO E EM QUANTOS EPISÓDIOS APARECERAM"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-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`FIRST_APPEARANCE`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`CHARACTERS`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Sabendo que o máximo de anos é 8 temos o filtro abaixo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SELECT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 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,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-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`CHARACTERS`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(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-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) =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/>
              </a:rPr>
              <a:t>8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ORDER BY 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/>
            </a:r>
            <a:br>
              <a:rPr lang="pt-BR" sz="1600" b="0" dirty="0"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OUTFILE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'C:/</a:t>
            </a:r>
            <a:r>
              <a:rPr lang="pt-BR" sz="1600" b="0" dirty="0" err="1">
                <a:solidFill>
                  <a:schemeClr val="accent2"/>
                </a:solidFill>
                <a:effectLst/>
                <a:latin typeface="Consolas"/>
              </a:rPr>
              <a:t>ProgramData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/MySQL/MySQL Server 8.0/Uploads/TOP_APEA.csv'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","</a:t>
            </a:r>
            <a:endParaRPr lang="pt-BR" sz="1600" b="0">
              <a:solidFill>
                <a:schemeClr val="accent2"/>
              </a:solidFill>
              <a:effectLst/>
              <a:latin typeface="Consolas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'"'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 </a:t>
            </a:r>
            <a:r>
              <a:rPr lang="pt-BR" sz="1600" dirty="0">
                <a:solidFill>
                  <a:schemeClr val="accent2"/>
                </a:solidFill>
                <a:latin typeface="Consolas"/>
              </a:rPr>
              <a:t>'\</a:t>
            </a:r>
            <a:r>
              <a:rPr lang="pt-BR" sz="1600" b="0" dirty="0">
                <a:solidFill>
                  <a:schemeClr val="accent2"/>
                </a:solidFill>
                <a:effectLst/>
                <a:latin typeface="Consolas"/>
              </a:rPr>
              <a:t>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/>
              </a:rPr>
              <a:t>;</a:t>
            </a:r>
            <a:endParaRPr lang="pt-BR" sz="1600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092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553</Words>
  <Application>Microsoft Office PowerPoint</Application>
  <PresentationFormat>Personalizar</PresentationFormat>
  <Paragraphs>537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Honer Gelmini Liberal</dc:creator>
  <cp:lastModifiedBy>Lenovo</cp:lastModifiedBy>
  <cp:revision>167</cp:revision>
  <dcterms:created xsi:type="dcterms:W3CDTF">2021-11-22T16:36:41Z</dcterms:created>
  <dcterms:modified xsi:type="dcterms:W3CDTF">2021-11-25T21:20:53Z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f47791-4013-4c1a-b612-0fdac7e11a99_Enabled">
    <vt:lpwstr>true</vt:lpwstr>
  </property>
  <property fmtid="{D5CDD505-2E9C-101B-9397-08002B2CF9AE}" pid="3" name="MSIP_Label_9df47791-4013-4c1a-b612-0fdac7e11a99_SetDate">
    <vt:lpwstr>2021-11-24T23:13:58Z</vt:lpwstr>
  </property>
  <property fmtid="{D5CDD505-2E9C-101B-9397-08002B2CF9AE}" pid="4" name="MSIP_Label_9df47791-4013-4c1a-b612-0fdac7e11a99_Method">
    <vt:lpwstr>Privileged</vt:lpwstr>
  </property>
  <property fmtid="{D5CDD505-2E9C-101B-9397-08002B2CF9AE}" pid="5" name="MSIP_Label_9df47791-4013-4c1a-b612-0fdac7e11a99_Name">
    <vt:lpwstr>Teste_Externo</vt:lpwstr>
  </property>
  <property fmtid="{D5CDD505-2E9C-101B-9397-08002B2CF9AE}" pid="6" name="MSIP_Label_9df47791-4013-4c1a-b612-0fdac7e11a99_SiteId">
    <vt:lpwstr>3f54b4f9-5f65-4ed2-905f-fb14a26799c6</vt:lpwstr>
  </property>
  <property fmtid="{D5CDD505-2E9C-101B-9397-08002B2CF9AE}" pid="7" name="MSIP_Label_9df47791-4013-4c1a-b612-0fdac7e11a99_ActionId">
    <vt:lpwstr>7855ccf8-55e7-40bd-ab94-527d79535489</vt:lpwstr>
  </property>
  <property fmtid="{D5CDD505-2E9C-101B-9397-08002B2CF9AE}" pid="8" name="MSIP_Label_9df47791-4013-4c1a-b612-0fdac7e11a99_ContentBits">
    <vt:lpwstr>2</vt:lpwstr>
  </property>
</Properties>
</file>